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>
            <p:ph type="ctrTitle"/>
          </p:nvPr>
        </p:nvSpPr>
        <p:spPr>
          <a:xfrm>
            <a:off x="685800" y="692697"/>
            <a:ext cx="7918647" cy="15841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Генератор случайных чисел на основе цепи Чуа</a:t>
            </a:r>
          </a:p>
        </p:txBody>
      </p:sp>
      <p:sp>
        <p:nvSpPr>
          <p:cNvPr id="95" name="TextBox 3"/>
          <p:cNvSpPr txBox="1"/>
          <p:nvPr/>
        </p:nvSpPr>
        <p:spPr>
          <a:xfrm>
            <a:off x="550336" y="2525697"/>
            <a:ext cx="4567763" cy="1865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Целью исследования является получение </a:t>
            </a:r>
            <a:r>
              <a:rPr b="1"/>
              <a:t>случайной двоичной последовательности</a:t>
            </a:r>
            <a:r>
              <a:t> с помощью численной и экспериментальной реализации схемы Чуа.</a:t>
            </a:r>
          </a:p>
        </p:txBody>
      </p:sp>
      <p:sp>
        <p:nvSpPr>
          <p:cNvPr id="96" name="Прямая соединительная линия 5"/>
          <p:cNvSpPr/>
          <p:nvPr/>
        </p:nvSpPr>
        <p:spPr>
          <a:xfrm>
            <a:off x="-180529" y="2132856"/>
            <a:ext cx="9505058" cy="1"/>
          </a:xfrm>
          <a:prstGeom prst="line">
            <a:avLst/>
          </a:prstGeom>
          <a:ln w="12700"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Box 4"/>
          <p:cNvSpPr txBox="1"/>
          <p:nvPr/>
        </p:nvSpPr>
        <p:spPr>
          <a:xfrm>
            <a:off x="533725" y="5914433"/>
            <a:ext cx="5369308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000"/>
            </a:lvl1pPr>
          </a:lstStyle>
          <a:p>
            <a:pPr/>
            <a:r>
              <a:t>Научный руководитель: Станислав Виноградов</a:t>
            </a:r>
          </a:p>
        </p:txBody>
      </p:sp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6256" y="-609939"/>
            <a:ext cx="2016225" cy="201622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Box 6"/>
          <p:cNvSpPr txBox="1"/>
          <p:nvPr/>
        </p:nvSpPr>
        <p:spPr>
          <a:xfrm>
            <a:off x="533726" y="4869160"/>
            <a:ext cx="4896531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000">
                <a:solidFill>
                  <a:srgbClr val="0D0D0D"/>
                </a:solidFill>
              </a:defRPr>
            </a:lvl1pPr>
          </a:lstStyle>
          <a:p>
            <a:pPr/>
            <a:r>
              <a:t>Олег Опякин, студент второго курса ФРТК</a:t>
            </a:r>
          </a:p>
        </p:txBody>
      </p:sp>
      <p:sp>
        <p:nvSpPr>
          <p:cNvPr id="100" name="TextBox 11"/>
          <p:cNvSpPr txBox="1"/>
          <p:nvPr/>
        </p:nvSpPr>
        <p:spPr>
          <a:xfrm>
            <a:off x="533726" y="5146159"/>
            <a:ext cx="5750060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000"/>
            </a:lvl1pPr>
          </a:lstStyle>
          <a:p>
            <a:pPr/>
            <a:r>
              <a:t>Константин Лишик, студент второго курса ФАКТ</a:t>
            </a:r>
          </a:p>
        </p:txBody>
      </p:sp>
      <p:sp>
        <p:nvSpPr>
          <p:cNvPr id="101" name="TextBox 14"/>
          <p:cNvSpPr txBox="1"/>
          <p:nvPr/>
        </p:nvSpPr>
        <p:spPr>
          <a:xfrm>
            <a:off x="533726" y="5437058"/>
            <a:ext cx="5445086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000"/>
            </a:lvl1pPr>
          </a:lstStyle>
          <a:p>
            <a:pPr/>
            <a:r>
              <a:t>Даниил Викульцев, студент второго курса ЛФИ</a:t>
            </a:r>
          </a:p>
        </p:txBody>
      </p:sp>
      <p:pic>
        <p:nvPicPr>
          <p:cNvPr id="102" name="2024-12-26_01-37-50.png" descr="2024-12-26_01-37-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8183" y="2472540"/>
            <a:ext cx="2821232" cy="224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Численное решение</a:t>
            </a:r>
          </a:p>
        </p:txBody>
      </p:sp>
      <p:sp>
        <p:nvSpPr>
          <p:cNvPr id="172" name="Объект 2"/>
          <p:cNvSpPr txBox="1"/>
          <p:nvPr>
            <p:ph type="body" sz="quarter" idx="1"/>
          </p:nvPr>
        </p:nvSpPr>
        <p:spPr>
          <a:xfrm>
            <a:off x="467543" y="5002314"/>
            <a:ext cx="8229601" cy="748681"/>
          </a:xfrm>
          <a:prstGeom prst="rect">
            <a:avLst/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 w="9525">
            <a:solidFill>
              <a:srgbClr val="4A7EBB"/>
            </a:solidFill>
            <a:round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Положения равновесия</a:t>
            </a:r>
            <a:r>
              <a:rPr b="1"/>
              <a:t> совпадают с </a:t>
            </a:r>
            <a:r>
              <a:t>E1, E2 и E3</a:t>
            </a:r>
          </a:p>
          <a:p>
            <a:pPr>
              <a:lnSpc>
                <a:spcPct val="90000"/>
              </a:lnSpc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Система эволюционирует </a:t>
            </a:r>
            <a:r>
              <a:rPr b="1"/>
              <a:t>из</a:t>
            </a:r>
            <a:r>
              <a:t> E1 и E2</a:t>
            </a:r>
          </a:p>
        </p:txBody>
      </p:sp>
      <p:sp>
        <p:nvSpPr>
          <p:cNvPr id="173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TextBox 4"/>
          <p:cNvSpPr txBox="1"/>
          <p:nvPr/>
        </p:nvSpPr>
        <p:spPr>
          <a:xfrm>
            <a:off x="801296" y="1268759"/>
            <a:ext cx="508188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Метод Эйлера, реализованный с помощью Python:</a:t>
            </a:r>
          </a:p>
        </p:txBody>
      </p:sp>
      <p:sp>
        <p:nvSpPr>
          <p:cNvPr id="175" name="TextBox 9"/>
          <p:cNvSpPr txBox="1"/>
          <p:nvPr/>
        </p:nvSpPr>
        <p:spPr>
          <a:xfrm>
            <a:off x="467543" y="5807219"/>
            <a:ext cx="8208914" cy="36558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t>Неопределённое </a:t>
            </a:r>
            <a:r>
              <a:rPr b="0"/>
              <a:t>поведение возле</a:t>
            </a:r>
            <a:r>
              <a:rPr b="0"/>
              <a:t> E3</a:t>
            </a:r>
          </a:p>
        </p:txBody>
      </p:sp>
      <p:pic>
        <p:nvPicPr>
          <p:cNvPr id="176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3767" y="1593781"/>
            <a:ext cx="3456385" cy="33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Номер слайда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9" name="УСТАНОВКА"/>
          <p:cNvSpPr txBox="1"/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УСТАНОВКА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Экспериментальная установка</a:t>
            </a:r>
          </a:p>
        </p:txBody>
      </p:sp>
      <p:sp>
        <p:nvSpPr>
          <p:cNvPr id="182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1386345"/>
            <a:ext cx="6642597" cy="4776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/>
          <p:nvPr>
            <p:ph type="title"/>
          </p:nvPr>
        </p:nvSpPr>
        <p:spPr>
          <a:xfrm>
            <a:off x="467543" y="260647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Параметры диода Чуа</a:t>
            </a:r>
          </a:p>
        </p:txBody>
      </p:sp>
      <p:sp>
        <p:nvSpPr>
          <p:cNvPr id="187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88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2072"/>
            <a:ext cx="9144001" cy="4836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Аппаратная реализация</a:t>
            </a:r>
          </a:p>
        </p:txBody>
      </p:sp>
      <p:sp>
        <p:nvSpPr>
          <p:cNvPr id="191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</a:p>
        </p:txBody>
      </p:sp>
      <p:sp>
        <p:nvSpPr>
          <p:cNvPr id="192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360" t="28771" r="12120" b="28702"/>
          <a:stretch>
            <a:fillRect/>
          </a:stretch>
        </p:blipFill>
        <p:spPr>
          <a:xfrm rot="16200000">
            <a:off x="-727615" y="3002151"/>
            <a:ext cx="5034884" cy="1856134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94" name="Объект 5" descr="Объект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840" y="1772816"/>
            <a:ext cx="5245582" cy="403244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6"/>
          <p:cNvSpPr txBox="1"/>
          <p:nvPr/>
        </p:nvSpPr>
        <p:spPr>
          <a:xfrm>
            <a:off x="3996934" y="5961289"/>
            <a:ext cx="351539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Аттрактор типа «Двойной завиток»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Заголовок 1"/>
          <p:cNvSpPr txBox="1"/>
          <p:nvPr>
            <p:ph type="title"/>
          </p:nvPr>
        </p:nvSpPr>
        <p:spPr>
          <a:xfrm>
            <a:off x="307609" y="2857499"/>
            <a:ext cx="8528782" cy="1143001"/>
          </a:xfrm>
          <a:prstGeom prst="rect">
            <a:avLst/>
          </a:prstGeom>
        </p:spPr>
        <p:txBody>
          <a:bodyPr/>
          <a:lstStyle/>
          <a:p>
            <a:pPr/>
            <a:r>
              <a:t>ПОЛУЧЕНИЕ СЛУЧАЙНЫХ ЧИСЕЛ</a:t>
            </a:r>
          </a:p>
        </p:txBody>
      </p:sp>
      <p:sp>
        <p:nvSpPr>
          <p:cNvPr id="198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Получение случайных чисел</a:t>
            </a:r>
          </a:p>
        </p:txBody>
      </p:sp>
      <p:sp>
        <p:nvSpPr>
          <p:cNvPr id="201" name="Объект 2"/>
          <p:cNvSpPr txBox="1"/>
          <p:nvPr>
            <p:ph type="body" sz="quarter" idx="1"/>
          </p:nvPr>
        </p:nvSpPr>
        <p:spPr>
          <a:xfrm>
            <a:off x="478090" y="3918756"/>
            <a:ext cx="1738535" cy="460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 u="sng"/>
            </a:lvl1pPr>
          </a:lstStyle>
          <a:p>
            <a:pPr/>
            <a:r>
              <a:t>Гипотеза:</a:t>
            </a:r>
          </a:p>
        </p:txBody>
      </p:sp>
      <p:sp>
        <p:nvSpPr>
          <p:cNvPr id="202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05" name="Объект 2"/>
          <p:cNvGrpSpPr/>
          <p:nvPr/>
        </p:nvGrpSpPr>
        <p:grpSpPr>
          <a:xfrm>
            <a:off x="478090" y="4379403"/>
            <a:ext cx="8345007" cy="381934"/>
            <a:chOff x="0" y="0"/>
            <a:chExt cx="8345006" cy="381932"/>
          </a:xfrm>
        </p:grpSpPr>
        <p:sp>
          <p:nvSpPr>
            <p:cNvPr id="203" name="Прямоугольник"/>
            <p:cNvSpPr/>
            <p:nvPr/>
          </p:nvSpPr>
          <p:spPr>
            <a:xfrm>
              <a:off x="0" y="-1"/>
              <a:ext cx="7435838" cy="381934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700"/>
                </a:spcBef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" name="Вероятности нахождения системы в левом или правом состояниях равны"/>
            <p:cNvSpPr txBox="1"/>
            <p:nvPr/>
          </p:nvSpPr>
          <p:spPr>
            <a:xfrm>
              <a:off x="51506" y="4859"/>
              <a:ext cx="8293501" cy="372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defRPr b="1">
                  <a:solidFill>
                    <a:srgbClr val="FFFFFF"/>
                  </a:solidFill>
                </a:defRPr>
              </a:pPr>
              <a:r>
                <a:t>Вероятности </a:t>
              </a:r>
              <a:r>
                <a:rPr b="0"/>
                <a:t>нахождения системы в левом или правом состояниях </a:t>
              </a:r>
              <a:r>
                <a:t>равны</a:t>
              </a:r>
            </a:p>
          </p:txBody>
        </p:sp>
      </p:grp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157" y="2156101"/>
            <a:ext cx="360040" cy="29336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Box 7"/>
          <p:cNvSpPr txBox="1"/>
          <p:nvPr/>
        </p:nvSpPr>
        <p:spPr>
          <a:xfrm>
            <a:off x="1219665" y="2156101"/>
            <a:ext cx="302950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- характерное время системы </a:t>
            </a:r>
          </a:p>
        </p:txBody>
      </p:sp>
      <p:pic>
        <p:nvPicPr>
          <p:cNvPr id="20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917" y="2660157"/>
            <a:ext cx="869029" cy="24829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10"/>
          <p:cNvSpPr txBox="1"/>
          <p:nvPr/>
        </p:nvSpPr>
        <p:spPr>
          <a:xfrm>
            <a:off x="3231260" y="1356215"/>
            <a:ext cx="248580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x &gt; 0 – правое состояние</a:t>
            </a:r>
          </a:p>
          <a:p>
            <a:pPr/>
            <a:r>
              <a:t>x &lt; 0 – левое состояние</a:t>
            </a:r>
          </a:p>
        </p:txBody>
      </p:sp>
      <p:sp>
        <p:nvSpPr>
          <p:cNvPr id="210" name="TextBox 11"/>
          <p:cNvSpPr txBox="1"/>
          <p:nvPr/>
        </p:nvSpPr>
        <p:spPr>
          <a:xfrm>
            <a:off x="412029" y="1502265"/>
            <a:ext cx="187065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Вектор состояния:</a:t>
            </a:r>
          </a:p>
        </p:txBody>
      </p:sp>
      <p:sp>
        <p:nvSpPr>
          <p:cNvPr id="211" name="TextBox 12"/>
          <p:cNvSpPr txBox="1"/>
          <p:nvPr/>
        </p:nvSpPr>
        <p:spPr>
          <a:xfrm>
            <a:off x="420449" y="3186854"/>
            <a:ext cx="437844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Мы будем следить за состояниями системы</a:t>
            </a:r>
          </a:p>
        </p:txBody>
      </p:sp>
      <p:pic>
        <p:nvPicPr>
          <p:cNvPr id="21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1001" y="1268758"/>
            <a:ext cx="78105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18113" y="3232617"/>
            <a:ext cx="222237" cy="24156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Объект 2"/>
          <p:cNvSpPr txBox="1"/>
          <p:nvPr/>
        </p:nvSpPr>
        <p:spPr>
          <a:xfrm>
            <a:off x="465721" y="5183851"/>
            <a:ext cx="1647096" cy="460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49808">
              <a:spcBef>
                <a:spcPts val="400"/>
              </a:spcBef>
              <a:defRPr sz="1968"/>
            </a:lvl1pPr>
          </a:lstStyle>
          <a:p>
            <a:pPr/>
            <a:r>
              <a:t>Тогда примем:</a:t>
            </a:r>
          </a:p>
        </p:txBody>
      </p:sp>
      <p:sp>
        <p:nvSpPr>
          <p:cNvPr id="215" name="TextBox 17"/>
          <p:cNvSpPr txBox="1"/>
          <p:nvPr/>
        </p:nvSpPr>
        <p:spPr>
          <a:xfrm>
            <a:off x="2286939" y="4984087"/>
            <a:ext cx="214881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Правое состояние - 0</a:t>
            </a:r>
          </a:p>
        </p:txBody>
      </p:sp>
      <p:sp>
        <p:nvSpPr>
          <p:cNvPr id="216" name="TextBox 18"/>
          <p:cNvSpPr txBox="1"/>
          <p:nvPr/>
        </p:nvSpPr>
        <p:spPr>
          <a:xfrm>
            <a:off x="2270329" y="5455261"/>
            <a:ext cx="203049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Левое состояние - 1</a:t>
            </a:r>
          </a:p>
        </p:txBody>
      </p:sp>
      <p:sp>
        <p:nvSpPr>
          <p:cNvPr id="217" name="Прямая со стрелкой 19"/>
          <p:cNvSpPr/>
          <p:nvPr/>
        </p:nvSpPr>
        <p:spPr>
          <a:xfrm>
            <a:off x="4569547" y="5414175"/>
            <a:ext cx="864097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extBox 21"/>
          <p:cNvSpPr txBox="1"/>
          <p:nvPr/>
        </p:nvSpPr>
        <p:spPr>
          <a:xfrm>
            <a:off x="5590841" y="5247632"/>
            <a:ext cx="308743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Двоичная последовательность</a:t>
            </a:r>
          </a:p>
        </p:txBody>
      </p:sp>
      <p:sp>
        <p:nvSpPr>
          <p:cNvPr id="219" name="TextBox 5"/>
          <p:cNvSpPr txBox="1"/>
          <p:nvPr/>
        </p:nvSpPr>
        <p:spPr>
          <a:xfrm>
            <a:off x="6524955" y="1591923"/>
            <a:ext cx="209914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Для нашей системы:</a:t>
            </a:r>
          </a:p>
        </p:txBody>
      </p:sp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5193" y="2068858"/>
            <a:ext cx="360041" cy="293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0" t="0" r="75008" b="0"/>
          <a:stretch>
            <a:fillRect/>
          </a:stretch>
        </p:blipFill>
        <p:spPr>
          <a:xfrm>
            <a:off x="6942956" y="2572915"/>
            <a:ext cx="217191" cy="24829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27"/>
          <p:cNvSpPr txBox="1"/>
          <p:nvPr/>
        </p:nvSpPr>
        <p:spPr>
          <a:xfrm>
            <a:off x="7423189" y="2068858"/>
            <a:ext cx="21799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=</a:t>
            </a:r>
          </a:p>
        </p:txBody>
      </p:sp>
      <p:sp>
        <p:nvSpPr>
          <p:cNvPr id="223" name="TextBox 28"/>
          <p:cNvSpPr txBox="1"/>
          <p:nvPr/>
        </p:nvSpPr>
        <p:spPr>
          <a:xfrm>
            <a:off x="7426244" y="2512396"/>
            <a:ext cx="21799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=</a:t>
            </a:r>
          </a:p>
        </p:txBody>
      </p:sp>
      <p:sp>
        <p:nvSpPr>
          <p:cNvPr id="224" name="TextBox 29"/>
          <p:cNvSpPr txBox="1"/>
          <p:nvPr/>
        </p:nvSpPr>
        <p:spPr>
          <a:xfrm>
            <a:off x="7714064" y="2068858"/>
            <a:ext cx="54370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 ms</a:t>
            </a:r>
          </a:p>
        </p:txBody>
      </p:sp>
      <p:sp>
        <p:nvSpPr>
          <p:cNvPr id="225" name="TextBox 6"/>
          <p:cNvSpPr txBox="1"/>
          <p:nvPr/>
        </p:nvSpPr>
        <p:spPr>
          <a:xfrm>
            <a:off x="7728960" y="2525434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</a:t>
            </a:r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5488" y="2550378"/>
            <a:ext cx="360041" cy="293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Заголовок 1"/>
          <p:cNvSpPr txBox="1"/>
          <p:nvPr>
            <p:ph type="title"/>
          </p:nvPr>
        </p:nvSpPr>
        <p:spPr>
          <a:xfrm>
            <a:off x="162982" y="2857500"/>
            <a:ext cx="8818036" cy="1143001"/>
          </a:xfrm>
          <a:prstGeom prst="rect">
            <a:avLst/>
          </a:prstGeom>
        </p:spPr>
        <p:txBody>
          <a:bodyPr/>
          <a:lstStyle/>
          <a:p>
            <a:pPr/>
            <a:r>
              <a:t>ОБРАБОТКА ДАННЫХ И РЕЗУЛЬТАТЫ</a:t>
            </a:r>
          </a:p>
        </p:txBody>
      </p:sp>
      <p:sp>
        <p:nvSpPr>
          <p:cNvPr id="229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Заголовок 1"/>
          <p:cNvSpPr txBox="1"/>
          <p:nvPr>
            <p:ph type="title"/>
          </p:nvPr>
        </p:nvSpPr>
        <p:spPr>
          <a:xfrm>
            <a:off x="246002" y="154412"/>
            <a:ext cx="8651996" cy="1143001"/>
          </a:xfrm>
          <a:prstGeom prst="rect">
            <a:avLst/>
          </a:prstGeom>
        </p:spPr>
        <p:txBody>
          <a:bodyPr/>
          <a:lstStyle/>
          <a:p>
            <a:pPr/>
            <a:r>
              <a:t>Визуализация последовательности</a:t>
            </a:r>
          </a:p>
        </p:txBody>
      </p:sp>
      <p:sp>
        <p:nvSpPr>
          <p:cNvPr id="232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35" name="Объект 2"/>
          <p:cNvGrpSpPr/>
          <p:nvPr/>
        </p:nvGrpSpPr>
        <p:grpSpPr>
          <a:xfrm>
            <a:off x="4063875" y="5726527"/>
            <a:ext cx="3533598" cy="618380"/>
            <a:chOff x="0" y="0"/>
            <a:chExt cx="3533597" cy="618379"/>
          </a:xfrm>
        </p:grpSpPr>
        <p:sp>
          <p:nvSpPr>
            <p:cNvPr id="233" name="Прямоугольник"/>
            <p:cNvSpPr/>
            <p:nvPr/>
          </p:nvSpPr>
          <p:spPr>
            <a:xfrm>
              <a:off x="-1" y="-1"/>
              <a:ext cx="3533599" cy="61838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700"/>
                </a:spcBef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НЕТ явных закономерностей"/>
            <p:cNvSpPr txBox="1"/>
            <p:nvPr/>
          </p:nvSpPr>
          <p:spPr>
            <a:xfrm>
              <a:off x="61932" y="5842"/>
              <a:ext cx="3409733" cy="606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/>
            <a:p>
              <a:pPr algn="ctr">
                <a:spcBef>
                  <a:spcPts val="400"/>
                </a:spcBef>
                <a:defRPr b="1" sz="2000">
                  <a:solidFill>
                    <a:srgbClr val="FFFFFF"/>
                  </a:solidFill>
                </a:defRPr>
              </a:pPr>
              <a:r>
                <a:t>НЕТ </a:t>
              </a:r>
              <a:r>
                <a:rPr b="0"/>
                <a:t>явных закономерностей</a:t>
              </a:r>
            </a:p>
          </p:txBody>
        </p:sp>
      </p:grpSp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391" t="11393" r="23876" b="7461"/>
          <a:stretch>
            <a:fillRect/>
          </a:stretch>
        </p:blipFill>
        <p:spPr>
          <a:xfrm>
            <a:off x="3345641" y="1628800"/>
            <a:ext cx="4969934" cy="4048141"/>
          </a:xfrm>
          <a:prstGeom prst="rect">
            <a:avLst/>
          </a:prstGeom>
          <a:ln>
            <a:solidFill>
              <a:srgbClr val="1F497D"/>
            </a:solidFill>
          </a:ln>
        </p:spPr>
      </p:pic>
      <p:sp>
        <p:nvSpPr>
          <p:cNvPr id="237" name="TextBox 6"/>
          <p:cNvSpPr txBox="1"/>
          <p:nvPr/>
        </p:nvSpPr>
        <p:spPr>
          <a:xfrm>
            <a:off x="740380" y="2051719"/>
            <a:ext cx="114690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100101011</a:t>
            </a:r>
          </a:p>
        </p:txBody>
      </p:sp>
      <p:grpSp>
        <p:nvGrpSpPr>
          <p:cNvPr id="240" name="Группа 19"/>
          <p:cNvGrpSpPr/>
          <p:nvPr/>
        </p:nvGrpSpPr>
        <p:grpSpPr>
          <a:xfrm>
            <a:off x="694660" y="2740442"/>
            <a:ext cx="432049" cy="432049"/>
            <a:chOff x="0" y="0"/>
            <a:chExt cx="432047" cy="432047"/>
          </a:xfrm>
        </p:grpSpPr>
        <p:sp>
          <p:nvSpPr>
            <p:cNvPr id="238" name="Прямоугольник 4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TextBox 7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43" name="Группа 17"/>
          <p:cNvGrpSpPr/>
          <p:nvPr/>
        </p:nvGrpSpPr>
        <p:grpSpPr>
          <a:xfrm>
            <a:off x="1126707" y="2740442"/>
            <a:ext cx="432049" cy="432049"/>
            <a:chOff x="0" y="0"/>
            <a:chExt cx="432047" cy="432047"/>
          </a:xfrm>
        </p:grpSpPr>
        <p:sp>
          <p:nvSpPr>
            <p:cNvPr id="241" name="Прямоугольник 8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TextBox 16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46" name="Группа 22"/>
          <p:cNvGrpSpPr/>
          <p:nvPr/>
        </p:nvGrpSpPr>
        <p:grpSpPr>
          <a:xfrm>
            <a:off x="1558756" y="2743311"/>
            <a:ext cx="432049" cy="432049"/>
            <a:chOff x="0" y="0"/>
            <a:chExt cx="432047" cy="432047"/>
          </a:xfrm>
        </p:grpSpPr>
        <p:sp>
          <p:nvSpPr>
            <p:cNvPr id="244" name="Прямоугольник 23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TextBox 24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49" name="Группа 25"/>
          <p:cNvGrpSpPr/>
          <p:nvPr/>
        </p:nvGrpSpPr>
        <p:grpSpPr>
          <a:xfrm>
            <a:off x="694660" y="3175359"/>
            <a:ext cx="432049" cy="432049"/>
            <a:chOff x="0" y="0"/>
            <a:chExt cx="432047" cy="432047"/>
          </a:xfrm>
        </p:grpSpPr>
        <p:sp>
          <p:nvSpPr>
            <p:cNvPr id="247" name="Прямоугольник 26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TextBox 27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52" name="Группа 28"/>
          <p:cNvGrpSpPr/>
          <p:nvPr/>
        </p:nvGrpSpPr>
        <p:grpSpPr>
          <a:xfrm>
            <a:off x="1126707" y="3175359"/>
            <a:ext cx="432049" cy="432049"/>
            <a:chOff x="0" y="0"/>
            <a:chExt cx="432047" cy="432047"/>
          </a:xfrm>
        </p:grpSpPr>
        <p:sp>
          <p:nvSpPr>
            <p:cNvPr id="250" name="Прямоугольник 29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TextBox 30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55" name="Группа 31"/>
          <p:cNvGrpSpPr/>
          <p:nvPr/>
        </p:nvGrpSpPr>
        <p:grpSpPr>
          <a:xfrm>
            <a:off x="1563045" y="3172490"/>
            <a:ext cx="432048" cy="432049"/>
            <a:chOff x="0" y="0"/>
            <a:chExt cx="432047" cy="432047"/>
          </a:xfrm>
        </p:grpSpPr>
        <p:sp>
          <p:nvSpPr>
            <p:cNvPr id="253" name="Прямоугольник 32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TextBox 33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58" name="Группа 34"/>
          <p:cNvGrpSpPr/>
          <p:nvPr/>
        </p:nvGrpSpPr>
        <p:grpSpPr>
          <a:xfrm>
            <a:off x="694660" y="3602771"/>
            <a:ext cx="432049" cy="432049"/>
            <a:chOff x="0" y="0"/>
            <a:chExt cx="432047" cy="432047"/>
          </a:xfrm>
        </p:grpSpPr>
        <p:sp>
          <p:nvSpPr>
            <p:cNvPr id="256" name="Прямоугольник 35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TextBox 36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61" name="Группа 37"/>
          <p:cNvGrpSpPr/>
          <p:nvPr/>
        </p:nvGrpSpPr>
        <p:grpSpPr>
          <a:xfrm>
            <a:off x="1130996" y="3606853"/>
            <a:ext cx="432049" cy="432049"/>
            <a:chOff x="0" y="0"/>
            <a:chExt cx="432047" cy="432047"/>
          </a:xfrm>
        </p:grpSpPr>
        <p:sp>
          <p:nvSpPr>
            <p:cNvPr id="259" name="Прямоугольник 38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TextBox 39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64" name="Группа 40"/>
          <p:cNvGrpSpPr/>
          <p:nvPr/>
        </p:nvGrpSpPr>
        <p:grpSpPr>
          <a:xfrm>
            <a:off x="1558756" y="3604538"/>
            <a:ext cx="432049" cy="432049"/>
            <a:chOff x="0" y="0"/>
            <a:chExt cx="432047" cy="432047"/>
          </a:xfrm>
        </p:grpSpPr>
        <p:sp>
          <p:nvSpPr>
            <p:cNvPr id="262" name="Прямоугольник 41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TextBox 42"/>
            <p:cNvSpPr txBox="1"/>
            <p:nvPr/>
          </p:nvSpPr>
          <p:spPr>
            <a:xfrm>
              <a:off x="110901" y="31357"/>
              <a:ext cx="220003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sp>
        <p:nvSpPr>
          <p:cNvPr id="265" name="Прямая соединительная линия 21"/>
          <p:cNvSpPr/>
          <p:nvPr/>
        </p:nvSpPr>
        <p:spPr>
          <a:xfrm flipH="1">
            <a:off x="1131235" y="2051719"/>
            <a:ext cx="4290" cy="36933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Прямая соединительная линия 45"/>
          <p:cNvSpPr/>
          <p:nvPr/>
        </p:nvSpPr>
        <p:spPr>
          <a:xfrm flipH="1">
            <a:off x="1471799" y="2051719"/>
            <a:ext cx="4290" cy="36933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Стрелка вниз 7167"/>
          <p:cNvSpPr/>
          <p:nvPr/>
        </p:nvSpPr>
        <p:spPr>
          <a:xfrm>
            <a:off x="1191888" y="2421052"/>
            <a:ext cx="155133" cy="247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27"/>
                </a:moveTo>
                <a:lnTo>
                  <a:pt x="5400" y="14827"/>
                </a:lnTo>
                <a:lnTo>
                  <a:pt x="5400" y="0"/>
                </a:lnTo>
                <a:lnTo>
                  <a:pt x="16200" y="0"/>
                </a:lnTo>
                <a:lnTo>
                  <a:pt x="16200" y="14827"/>
                </a:lnTo>
                <a:lnTo>
                  <a:pt x="21600" y="1482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TextBox 47"/>
          <p:cNvSpPr txBox="1"/>
          <p:nvPr/>
        </p:nvSpPr>
        <p:spPr>
          <a:xfrm>
            <a:off x="436550" y="1628799"/>
            <a:ext cx="93951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Пример:</a:t>
            </a:r>
          </a:p>
        </p:txBody>
      </p:sp>
      <p:sp>
        <p:nvSpPr>
          <p:cNvPr id="269" name="Прямая соединительная линия 7170"/>
          <p:cNvSpPr/>
          <p:nvPr/>
        </p:nvSpPr>
        <p:spPr>
          <a:xfrm>
            <a:off x="0" y="1998131"/>
            <a:ext cx="2339753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Прямая соединительная линия 7172"/>
          <p:cNvSpPr/>
          <p:nvPr/>
        </p:nvSpPr>
        <p:spPr>
          <a:xfrm flipH="1">
            <a:off x="2339751" y="1998131"/>
            <a:ext cx="1" cy="2222957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Прямая соединительная линия 7174"/>
          <p:cNvSpPr/>
          <p:nvPr/>
        </p:nvSpPr>
        <p:spPr>
          <a:xfrm flipH="1">
            <a:off x="-108520" y="4221088"/>
            <a:ext cx="2448273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Проверка законом повторного логарифма"/>
          <p:cNvSpPr txBox="1"/>
          <p:nvPr>
            <p:ph type="title"/>
          </p:nvPr>
        </p:nvSpPr>
        <p:spPr>
          <a:xfrm>
            <a:off x="246002" y="59724"/>
            <a:ext cx="8651996" cy="1455677"/>
          </a:xfrm>
          <a:prstGeom prst="rect">
            <a:avLst/>
          </a:prstGeom>
        </p:spPr>
        <p:txBody>
          <a:bodyPr/>
          <a:lstStyle/>
          <a:p>
            <a:pPr/>
            <a:r>
              <a:t>Проверка законом повторного логарифма</a:t>
            </a:r>
          </a:p>
        </p:txBody>
      </p:sp>
      <p:pic>
        <p:nvPicPr>
          <p:cNvPr id="275" name="2024-12-26_02-07-44.png" descr="2024-12-26_02-07-44.png"/>
          <p:cNvPicPr>
            <a:picLocks noChangeAspect="1"/>
          </p:cNvPicPr>
          <p:nvPr/>
        </p:nvPicPr>
        <p:blipFill>
          <a:blip r:embed="rId2">
            <a:extLst/>
          </a:blip>
          <a:srcRect l="3299" t="14978" r="3299" b="14978"/>
          <a:stretch>
            <a:fillRect/>
          </a:stretch>
        </p:blipFill>
        <p:spPr>
          <a:xfrm>
            <a:off x="4244484" y="1723077"/>
            <a:ext cx="3099204" cy="6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Стрелка вниз 7167"/>
          <p:cNvSpPr/>
          <p:nvPr/>
        </p:nvSpPr>
        <p:spPr>
          <a:xfrm>
            <a:off x="7801522" y="4270781"/>
            <a:ext cx="155133" cy="247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27"/>
                </a:moveTo>
                <a:lnTo>
                  <a:pt x="5400" y="14827"/>
                </a:lnTo>
                <a:lnTo>
                  <a:pt x="5400" y="0"/>
                </a:lnTo>
                <a:lnTo>
                  <a:pt x="16200" y="0"/>
                </a:lnTo>
                <a:lnTo>
                  <a:pt x="16200" y="14827"/>
                </a:lnTo>
                <a:lnTo>
                  <a:pt x="21600" y="1482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TextBox 47"/>
          <p:cNvSpPr txBox="1"/>
          <p:nvPr/>
        </p:nvSpPr>
        <p:spPr>
          <a:xfrm>
            <a:off x="7401027" y="3064862"/>
            <a:ext cx="93951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Пример:</a:t>
            </a:r>
          </a:p>
        </p:txBody>
      </p:sp>
      <p:sp>
        <p:nvSpPr>
          <p:cNvPr id="278" name="Прямая соединительная линия 7170"/>
          <p:cNvSpPr/>
          <p:nvPr/>
        </p:nvSpPr>
        <p:spPr>
          <a:xfrm>
            <a:off x="6602615" y="3484758"/>
            <a:ext cx="2552946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1" name="Группа 19"/>
          <p:cNvGrpSpPr/>
          <p:nvPr/>
        </p:nvGrpSpPr>
        <p:grpSpPr>
          <a:xfrm>
            <a:off x="6790663" y="3712147"/>
            <a:ext cx="432049" cy="432049"/>
            <a:chOff x="0" y="0"/>
            <a:chExt cx="432047" cy="432047"/>
          </a:xfrm>
        </p:grpSpPr>
        <p:sp>
          <p:nvSpPr>
            <p:cNvPr id="279" name="Прямоугольник 4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TextBox 7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84" name="Группа 17"/>
          <p:cNvGrpSpPr/>
          <p:nvPr/>
        </p:nvGrpSpPr>
        <p:grpSpPr>
          <a:xfrm>
            <a:off x="7222711" y="3712147"/>
            <a:ext cx="432049" cy="432049"/>
            <a:chOff x="0" y="0"/>
            <a:chExt cx="432047" cy="432047"/>
          </a:xfrm>
        </p:grpSpPr>
        <p:sp>
          <p:nvSpPr>
            <p:cNvPr id="282" name="Прямоугольник 8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TextBox 16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87" name="Группа 22"/>
          <p:cNvGrpSpPr/>
          <p:nvPr/>
        </p:nvGrpSpPr>
        <p:grpSpPr>
          <a:xfrm>
            <a:off x="7654759" y="3713582"/>
            <a:ext cx="432049" cy="432049"/>
            <a:chOff x="-8305" y="0"/>
            <a:chExt cx="432047" cy="432047"/>
          </a:xfrm>
        </p:grpSpPr>
        <p:sp>
          <p:nvSpPr>
            <p:cNvPr id="285" name="Прямоугольник 23"/>
            <p:cNvSpPr/>
            <p:nvPr/>
          </p:nvSpPr>
          <p:spPr>
            <a:xfrm>
              <a:off x="-8306" y="0"/>
              <a:ext cx="432049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TextBox 24"/>
            <p:cNvSpPr txBox="1"/>
            <p:nvPr/>
          </p:nvSpPr>
          <p:spPr>
            <a:xfrm>
              <a:off x="97717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90" name="Группа 19"/>
          <p:cNvGrpSpPr/>
          <p:nvPr/>
        </p:nvGrpSpPr>
        <p:grpSpPr>
          <a:xfrm>
            <a:off x="8096998" y="3710713"/>
            <a:ext cx="432049" cy="432049"/>
            <a:chOff x="0" y="0"/>
            <a:chExt cx="432047" cy="432047"/>
          </a:xfrm>
        </p:grpSpPr>
        <p:sp>
          <p:nvSpPr>
            <p:cNvPr id="288" name="Прямоугольник 4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TextBox 7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93" name="Группа 22"/>
          <p:cNvGrpSpPr/>
          <p:nvPr/>
        </p:nvGrpSpPr>
        <p:grpSpPr>
          <a:xfrm>
            <a:off x="8540948" y="3712147"/>
            <a:ext cx="432049" cy="432049"/>
            <a:chOff x="0" y="0"/>
            <a:chExt cx="432047" cy="432047"/>
          </a:xfrm>
        </p:grpSpPr>
        <p:sp>
          <p:nvSpPr>
            <p:cNvPr id="291" name="Прямоугольник 23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TextBox 24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</a:t>
              </a:r>
            </a:p>
          </p:txBody>
        </p:sp>
      </p:grpSp>
      <p:grpSp>
        <p:nvGrpSpPr>
          <p:cNvPr id="296" name="Группа 19"/>
          <p:cNvGrpSpPr/>
          <p:nvPr/>
        </p:nvGrpSpPr>
        <p:grpSpPr>
          <a:xfrm>
            <a:off x="6787922" y="4644749"/>
            <a:ext cx="432049" cy="432049"/>
            <a:chOff x="0" y="0"/>
            <a:chExt cx="432047" cy="432047"/>
          </a:xfrm>
        </p:grpSpPr>
        <p:sp>
          <p:nvSpPr>
            <p:cNvPr id="294" name="Прямоугольник 4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TextBox 7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299" name="Группа 17"/>
          <p:cNvGrpSpPr/>
          <p:nvPr/>
        </p:nvGrpSpPr>
        <p:grpSpPr>
          <a:xfrm>
            <a:off x="7219970" y="4644749"/>
            <a:ext cx="432049" cy="432049"/>
            <a:chOff x="0" y="0"/>
            <a:chExt cx="432047" cy="432047"/>
          </a:xfrm>
        </p:grpSpPr>
        <p:sp>
          <p:nvSpPr>
            <p:cNvPr id="297" name="Прямоугольник 8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2">
                      <a:satOff val="-4966"/>
                      <a:lumOff val="-10549"/>
                    </a:schemeClr>
                  </a:solidFill>
                </a:defRPr>
              </a:pPr>
            </a:p>
          </p:txBody>
        </p:sp>
        <p:sp>
          <p:nvSpPr>
            <p:cNvPr id="298" name="TextBox 16"/>
            <p:cNvSpPr txBox="1"/>
            <p:nvPr/>
          </p:nvSpPr>
          <p:spPr>
            <a:xfrm>
              <a:off x="71029" y="49480"/>
              <a:ext cx="289990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-1</a:t>
              </a:r>
            </a:p>
          </p:txBody>
        </p:sp>
      </p:grpSp>
      <p:grpSp>
        <p:nvGrpSpPr>
          <p:cNvPr id="302" name="Группа 22"/>
          <p:cNvGrpSpPr/>
          <p:nvPr/>
        </p:nvGrpSpPr>
        <p:grpSpPr>
          <a:xfrm>
            <a:off x="7660323" y="4646184"/>
            <a:ext cx="432049" cy="432049"/>
            <a:chOff x="0" y="0"/>
            <a:chExt cx="432047" cy="432047"/>
          </a:xfrm>
        </p:grpSpPr>
        <p:sp>
          <p:nvSpPr>
            <p:cNvPr id="300" name="Прямоугольник 23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TextBox 24"/>
            <p:cNvSpPr txBox="1"/>
            <p:nvPr/>
          </p:nvSpPr>
          <p:spPr>
            <a:xfrm>
              <a:off x="71029" y="49480"/>
              <a:ext cx="289990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-1</a:t>
              </a:r>
            </a:p>
          </p:txBody>
        </p:sp>
      </p:grpSp>
      <p:grpSp>
        <p:nvGrpSpPr>
          <p:cNvPr id="305" name="Группа 19"/>
          <p:cNvGrpSpPr/>
          <p:nvPr/>
        </p:nvGrpSpPr>
        <p:grpSpPr>
          <a:xfrm>
            <a:off x="8094257" y="4643315"/>
            <a:ext cx="432049" cy="432049"/>
            <a:chOff x="0" y="0"/>
            <a:chExt cx="432047" cy="432047"/>
          </a:xfrm>
        </p:grpSpPr>
        <p:sp>
          <p:nvSpPr>
            <p:cNvPr id="303" name="Прямоугольник 4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TextBox 7"/>
            <p:cNvSpPr txBox="1"/>
            <p:nvPr/>
          </p:nvSpPr>
          <p:spPr>
            <a:xfrm>
              <a:off x="106022" y="49480"/>
              <a:ext cx="22000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1</a:t>
              </a:r>
            </a:p>
          </p:txBody>
        </p:sp>
      </p:grpSp>
      <p:grpSp>
        <p:nvGrpSpPr>
          <p:cNvPr id="308" name="Группа 22"/>
          <p:cNvGrpSpPr/>
          <p:nvPr/>
        </p:nvGrpSpPr>
        <p:grpSpPr>
          <a:xfrm>
            <a:off x="8538206" y="4644749"/>
            <a:ext cx="432049" cy="432049"/>
            <a:chOff x="0" y="0"/>
            <a:chExt cx="432047" cy="432047"/>
          </a:xfrm>
        </p:grpSpPr>
        <p:sp>
          <p:nvSpPr>
            <p:cNvPr id="306" name="Прямоугольник 23"/>
            <p:cNvSpPr/>
            <p:nvPr/>
          </p:nvSpPr>
          <p:spPr>
            <a:xfrm>
              <a:off x="0" y="0"/>
              <a:ext cx="432048" cy="432048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TextBox 24"/>
            <p:cNvSpPr txBox="1"/>
            <p:nvPr/>
          </p:nvSpPr>
          <p:spPr>
            <a:xfrm>
              <a:off x="71029" y="49480"/>
              <a:ext cx="289990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-1</a:t>
              </a:r>
            </a:p>
          </p:txBody>
        </p:sp>
      </p:grpSp>
      <p:sp>
        <p:nvSpPr>
          <p:cNvPr id="309" name="Прямая соединительная линия 7172"/>
          <p:cNvSpPr/>
          <p:nvPr/>
        </p:nvSpPr>
        <p:spPr>
          <a:xfrm>
            <a:off x="6608612" y="3484758"/>
            <a:ext cx="1" cy="181943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Прямая соединительная линия 7174"/>
          <p:cNvSpPr/>
          <p:nvPr/>
        </p:nvSpPr>
        <p:spPr>
          <a:xfrm>
            <a:off x="6611863" y="5285069"/>
            <a:ext cx="2534451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11" name="logggr.png" descr="logggr.png"/>
          <p:cNvPicPr>
            <a:picLocks noChangeAspect="1"/>
          </p:cNvPicPr>
          <p:nvPr/>
        </p:nvPicPr>
        <p:blipFill>
          <a:blip r:embed="rId3">
            <a:extLst/>
          </a:blip>
          <a:srcRect l="6687" t="9508" r="6687" b="5050"/>
          <a:stretch>
            <a:fillRect/>
          </a:stretch>
        </p:blipFill>
        <p:spPr>
          <a:xfrm>
            <a:off x="252769" y="2573691"/>
            <a:ext cx="6197294" cy="374145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Закон повторного логарифма:"/>
          <p:cNvSpPr txBox="1"/>
          <p:nvPr/>
        </p:nvSpPr>
        <p:spPr>
          <a:xfrm>
            <a:off x="527804" y="1785416"/>
            <a:ext cx="3670038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200"/>
            </a:lvl1pPr>
          </a:lstStyle>
          <a:p>
            <a:pPr/>
            <a:r>
              <a:t>Закон повторного логарифма:</a:t>
            </a:r>
          </a:p>
        </p:txBody>
      </p:sp>
      <p:pic>
        <p:nvPicPr>
          <p:cNvPr id="313" name="2024-12-26_02-33-14.png" descr="2024-12-26_02-33-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687" y="2880780"/>
            <a:ext cx="1717906" cy="432049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Заголовок 1"/>
          <p:cNvSpPr txBox="1"/>
          <p:nvPr>
            <p:ph type="title"/>
          </p:nvPr>
        </p:nvSpPr>
        <p:spPr>
          <a:xfrm>
            <a:off x="2117361" y="266829"/>
            <a:ext cx="4909278" cy="1143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План исследования</a:t>
            </a:r>
          </a:p>
        </p:txBody>
      </p:sp>
      <p:sp>
        <p:nvSpPr>
          <p:cNvPr id="105" name="Объект 5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ts val="600"/>
              </a:spcBef>
              <a:buFontTx/>
              <a:buAutoNum type="arabicPeriod" startAt="1"/>
              <a:defRPr sz="2800"/>
            </a:pPr>
            <a:r>
              <a:t>Цели</a:t>
            </a:r>
          </a:p>
          <a:p>
            <a:pPr marL="514350" indent="-514350">
              <a:spcBef>
                <a:spcPts val="600"/>
              </a:spcBef>
              <a:buFontTx/>
              <a:buAutoNum type="arabicPeriod" startAt="1"/>
              <a:defRPr sz="2800"/>
            </a:pPr>
            <a:r>
              <a:t>Математическая модель схемы</a:t>
            </a:r>
          </a:p>
          <a:p>
            <a:pPr marL="514350" indent="-514350">
              <a:spcBef>
                <a:spcPts val="600"/>
              </a:spcBef>
              <a:buFontTx/>
              <a:buAutoNum type="arabicPeriod" startAt="1"/>
              <a:defRPr sz="2800"/>
            </a:pPr>
            <a:r>
              <a:t>Установка</a:t>
            </a:r>
            <a:endParaRPr sz="2400"/>
          </a:p>
          <a:p>
            <a:pPr marL="514350" indent="-514350">
              <a:spcBef>
                <a:spcPts val="600"/>
              </a:spcBef>
              <a:buFontTx/>
              <a:buAutoNum type="arabicPeriod" startAt="1"/>
              <a:defRPr sz="2800"/>
            </a:pPr>
            <a:r>
              <a:t>Получение случайных чисел</a:t>
            </a:r>
          </a:p>
          <a:p>
            <a:pPr marL="514350" indent="-514350">
              <a:spcBef>
                <a:spcPts val="600"/>
              </a:spcBef>
              <a:buFontTx/>
              <a:buAutoNum type="arabicPeriod" startAt="1"/>
              <a:defRPr sz="2800"/>
            </a:pPr>
            <a:r>
              <a:t>Обработка данных и результаты</a:t>
            </a:r>
          </a:p>
        </p:txBody>
      </p:sp>
      <p:sp>
        <p:nvSpPr>
          <p:cNvPr id="106" name="Номер слайда 2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Скругленный прямоугольник 13"/>
          <p:cNvSpPr/>
          <p:nvPr/>
        </p:nvSpPr>
        <p:spPr>
          <a:xfrm>
            <a:off x="823165" y="1203075"/>
            <a:ext cx="7290521" cy="1224138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Тесты NIST</a:t>
            </a:r>
          </a:p>
        </p:txBody>
      </p:sp>
      <p:sp>
        <p:nvSpPr>
          <p:cNvPr id="317" name="Объект 2"/>
          <p:cNvSpPr txBox="1"/>
          <p:nvPr>
            <p:ph type="body" sz="quarter" idx="1"/>
          </p:nvPr>
        </p:nvSpPr>
        <p:spPr>
          <a:xfrm>
            <a:off x="2028170" y="5605775"/>
            <a:ext cx="4880511" cy="468923"/>
          </a:xfrm>
          <a:prstGeom prst="rect">
            <a:avLst/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 w="9525">
            <a:solidFill>
              <a:srgbClr val="4A7EBB"/>
            </a:solidFill>
            <a:round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400"/>
              </a:spcBef>
              <a:buSzTx/>
              <a:buNone/>
              <a:defRPr sz="2000">
                <a:solidFill>
                  <a:srgbClr val="FFFFFF"/>
                </a:solidFill>
              </a:defRPr>
            </a:pPr>
            <a:r>
              <a:t>P &gt; 0.01         последовательность </a:t>
            </a:r>
            <a:r>
              <a:rPr b="1"/>
              <a:t>случайная</a:t>
            </a:r>
          </a:p>
        </p:txBody>
      </p:sp>
      <p:sp>
        <p:nvSpPr>
          <p:cNvPr id="318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TextBox 5"/>
          <p:cNvSpPr txBox="1"/>
          <p:nvPr/>
        </p:nvSpPr>
        <p:spPr>
          <a:xfrm>
            <a:off x="4783864" y="1430898"/>
            <a:ext cx="3137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Экспериментальная статистика</a:t>
            </a:r>
          </a:p>
        </p:txBody>
      </p:sp>
      <p:sp>
        <p:nvSpPr>
          <p:cNvPr id="320" name="TextBox 6"/>
          <p:cNvSpPr txBox="1"/>
          <p:nvPr/>
        </p:nvSpPr>
        <p:spPr>
          <a:xfrm>
            <a:off x="4956678" y="2032188"/>
            <a:ext cx="220563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Эталонная статистика</a:t>
            </a:r>
          </a:p>
        </p:txBody>
      </p:sp>
      <p:sp>
        <p:nvSpPr>
          <p:cNvPr id="321" name="TextBox 7"/>
          <p:cNvSpPr txBox="1"/>
          <p:nvPr/>
        </p:nvSpPr>
        <p:spPr>
          <a:xfrm>
            <a:off x="1009372" y="1430898"/>
            <a:ext cx="290605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Экспериментальные данные</a:t>
            </a:r>
          </a:p>
        </p:txBody>
      </p:sp>
      <p:sp>
        <p:nvSpPr>
          <p:cNvPr id="322" name="TextBox 8"/>
          <p:cNvSpPr txBox="1"/>
          <p:nvPr/>
        </p:nvSpPr>
        <p:spPr>
          <a:xfrm>
            <a:off x="1895255" y="2037596"/>
            <a:ext cx="20453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Теория вероятности</a:t>
            </a:r>
          </a:p>
        </p:txBody>
      </p:sp>
      <p:sp>
        <p:nvSpPr>
          <p:cNvPr id="323" name="Прямая со стрелкой 9"/>
          <p:cNvSpPr/>
          <p:nvPr/>
        </p:nvSpPr>
        <p:spPr>
          <a:xfrm>
            <a:off x="4026290" y="1597442"/>
            <a:ext cx="646710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Прямая со стрелкой 11"/>
          <p:cNvSpPr/>
          <p:nvPr/>
        </p:nvSpPr>
        <p:spPr>
          <a:xfrm>
            <a:off x="4026290" y="2204140"/>
            <a:ext cx="844697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Стрелка вниз 14"/>
          <p:cNvSpPr/>
          <p:nvPr/>
        </p:nvSpPr>
        <p:spPr>
          <a:xfrm>
            <a:off x="4209042" y="2646178"/>
            <a:ext cx="522094" cy="936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577"/>
                </a:moveTo>
                <a:lnTo>
                  <a:pt x="5400" y="15577"/>
                </a:lnTo>
                <a:lnTo>
                  <a:pt x="5400" y="0"/>
                </a:lnTo>
                <a:lnTo>
                  <a:pt x="16200" y="0"/>
                </a:lnTo>
                <a:lnTo>
                  <a:pt x="16200" y="15577"/>
                </a:lnTo>
                <a:lnTo>
                  <a:pt x="21600" y="1557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6" name="TextBox 15"/>
          <p:cNvSpPr txBox="1"/>
          <p:nvPr/>
        </p:nvSpPr>
        <p:spPr>
          <a:xfrm>
            <a:off x="4601194" y="2664135"/>
            <a:ext cx="390919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Сравнениваем экспериментальную и</a:t>
            </a:r>
          </a:p>
          <a:p>
            <a:pPr algn="ctr"/>
            <a:r>
              <a:t>Эталонную статистики</a:t>
            </a:r>
          </a:p>
        </p:txBody>
      </p:sp>
      <p:sp>
        <p:nvSpPr>
          <p:cNvPr id="327" name="Скругленный прямоугольник 18"/>
          <p:cNvSpPr/>
          <p:nvPr/>
        </p:nvSpPr>
        <p:spPr>
          <a:xfrm>
            <a:off x="3914493" y="3726298"/>
            <a:ext cx="1165335" cy="61206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8" name="TextBox 19"/>
          <p:cNvSpPr txBox="1"/>
          <p:nvPr/>
        </p:nvSpPr>
        <p:spPr>
          <a:xfrm>
            <a:off x="4080915" y="3853919"/>
            <a:ext cx="89129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P - value</a:t>
            </a:r>
          </a:p>
        </p:txBody>
      </p:sp>
      <p:sp>
        <p:nvSpPr>
          <p:cNvPr id="329" name="TextBox 20"/>
          <p:cNvSpPr txBox="1"/>
          <p:nvPr/>
        </p:nvSpPr>
        <p:spPr>
          <a:xfrm>
            <a:off x="1006042" y="5123810"/>
            <a:ext cx="7131916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Вероятность того, что генератор выдаёт истинные случайные числа</a:t>
            </a:r>
          </a:p>
        </p:txBody>
      </p:sp>
      <p:sp>
        <p:nvSpPr>
          <p:cNvPr id="330" name="Прямая со стрелкой 21"/>
          <p:cNvSpPr/>
          <p:nvPr/>
        </p:nvSpPr>
        <p:spPr>
          <a:xfrm flipH="1" flipV="1">
            <a:off x="4497160" y="4338367"/>
            <a:ext cx="9615" cy="756085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Прямая со стрелкой 30"/>
          <p:cNvSpPr/>
          <p:nvPr/>
        </p:nvSpPr>
        <p:spPr>
          <a:xfrm>
            <a:off x="2992358" y="5777650"/>
            <a:ext cx="370387" cy="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Результаты тестов NIST</a:t>
            </a:r>
          </a:p>
        </p:txBody>
      </p:sp>
      <p:sp>
        <p:nvSpPr>
          <p:cNvPr id="334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38" name="Объект 2"/>
          <p:cNvGrpSpPr/>
          <p:nvPr/>
        </p:nvGrpSpPr>
        <p:grpSpPr>
          <a:xfrm>
            <a:off x="930902" y="5404688"/>
            <a:ext cx="7302860" cy="744857"/>
            <a:chOff x="0" y="0"/>
            <a:chExt cx="7302858" cy="744855"/>
          </a:xfrm>
        </p:grpSpPr>
        <p:sp>
          <p:nvSpPr>
            <p:cNvPr id="336" name="Прямоугольник"/>
            <p:cNvSpPr/>
            <p:nvPr/>
          </p:nvSpPr>
          <p:spPr>
            <a:xfrm>
              <a:off x="477255" y="0"/>
              <a:ext cx="6294981" cy="744856"/>
            </a:xfrm>
            <a:prstGeom prst="rect">
              <a:avLst/>
            </a:prstGeom>
            <a:solidFill>
              <a:srgbClr val="00B050"/>
            </a:soli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700"/>
                </a:spcBef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7" name="Все значения P – values выше чем 0.01, таким образом,…"/>
            <p:cNvSpPr txBox="1"/>
            <p:nvPr/>
          </p:nvSpPr>
          <p:spPr>
            <a:xfrm>
              <a:off x="0" y="4278"/>
              <a:ext cx="7302859" cy="732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  <a:defRPr b="1" sz="2000">
                  <a:solidFill>
                    <a:srgbClr val="FFFFFF"/>
                  </a:solidFill>
                </a:defRPr>
              </a:pPr>
              <a:r>
                <a:t>Все </a:t>
              </a:r>
              <a:r>
                <a:rPr b="0"/>
                <a:t>значения</a:t>
              </a:r>
              <a:r>
                <a:rPr b="0"/>
                <a:t> P – values</a:t>
              </a:r>
              <a:r>
                <a:t> выше чем</a:t>
              </a:r>
              <a:r>
                <a:t> 0.01</a:t>
              </a:r>
              <a:r>
                <a:rPr b="0"/>
                <a:t>, таким образом, </a:t>
              </a:r>
              <a:endParaRPr b="0"/>
            </a:p>
            <a:p>
              <a:pPr algn="ctr">
                <a:lnSpc>
                  <a:spcPct val="90000"/>
                </a:lnSpc>
                <a:spcBef>
                  <a:spcPts val="400"/>
                </a:spcBef>
                <a:defRPr b="1" sz="2000">
                  <a:solidFill>
                    <a:srgbClr val="FFFFFF"/>
                  </a:solidFill>
                </a:defRPr>
              </a:pPr>
              <a:r>
                <a:rPr b="0"/>
                <a:t>генерируемая последовательность случайна</a:t>
              </a:r>
            </a:p>
          </p:txBody>
        </p:sp>
      </p:grpSp>
      <p:pic>
        <p:nvPicPr>
          <p:cNvPr id="339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rcRect l="2639" t="4650" r="2679" b="3299"/>
          <a:stretch>
            <a:fillRect/>
          </a:stretch>
        </p:blipFill>
        <p:spPr>
          <a:xfrm>
            <a:off x="386435" y="1278840"/>
            <a:ext cx="8391817" cy="4003032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Результаты</a:t>
            </a:r>
          </a:p>
        </p:txBody>
      </p:sp>
      <p:sp>
        <p:nvSpPr>
          <p:cNvPr id="342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ts val="500"/>
              </a:spcBef>
              <a:buFontTx/>
              <a:buAutoNum type="arabicPeriod" startAt="1"/>
              <a:defRPr sz="2400"/>
            </a:pPr>
            <a:r>
              <a:t>Поведение системы было описано математически и изучено численно и экспериментально. </a:t>
            </a:r>
            <a:r>
              <a:rPr b="1"/>
              <a:t>Теоретические предположения совпадают с результатами эксперимента.</a:t>
            </a:r>
            <a:endParaRPr b="1"/>
          </a:p>
          <a:p>
            <a:pPr marL="514350" indent="-514350">
              <a:spcBef>
                <a:spcPts val="500"/>
              </a:spcBef>
              <a:buFontTx/>
              <a:buAutoNum type="arabicPeriod" startAt="1"/>
              <a:defRPr sz="2400"/>
            </a:pPr>
            <a:r>
              <a:t>С помощью разработанного метода можно получить случайные числа. </a:t>
            </a:r>
          </a:p>
        </p:txBody>
      </p:sp>
      <p:sp>
        <p:nvSpPr>
          <p:cNvPr id="343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Литература</a:t>
            </a:r>
          </a:p>
        </p:txBody>
      </p:sp>
      <p:sp>
        <p:nvSpPr>
          <p:cNvPr id="346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[1] L. Chua, “The genesis of Chua’s sircuit”, 1992 </a:t>
            </a:r>
          </a:p>
          <a:p>
            <a:pPr>
              <a:spcBef>
                <a:spcPts val="500"/>
              </a:spcBef>
              <a:defRPr sz="2400"/>
            </a:pPr>
            <a:r>
              <a:t>[2] D. V. Sivukhin, “Electricity” 6th Edition, FITMAZLIT, Moscow, 2019.</a:t>
            </a:r>
          </a:p>
          <a:p>
            <a:pPr>
              <a:spcBef>
                <a:spcPts val="500"/>
              </a:spcBef>
              <a:defRPr sz="2400"/>
            </a:pPr>
            <a:r>
              <a:t>[3] V.I. Arnold, “Ordinary Differential Equations”, 4</a:t>
            </a:r>
            <a:r>
              <a:rPr baseline="30000"/>
              <a:t> th</a:t>
            </a:r>
            <a:r>
              <a:t> edition, Izhevsk, 2000</a:t>
            </a:r>
          </a:p>
          <a:p>
            <a:pPr>
              <a:spcBef>
                <a:spcPts val="500"/>
              </a:spcBef>
              <a:defRPr sz="2400"/>
            </a:pPr>
            <a:r>
              <a:t>[4] Y.S. Ilyashenko, “Attractors of Dynamic Systems”, 2008</a:t>
            </a:r>
          </a:p>
          <a:p>
            <a:pPr>
              <a:spcBef>
                <a:spcPts val="500"/>
              </a:spcBef>
              <a:defRPr sz="2400"/>
            </a:pPr>
            <a:r>
              <a:t>[5] A.S. Dmitriev, “Chaos generators”, Moscow</a:t>
            </a:r>
          </a:p>
          <a:p>
            <a:pPr>
              <a:spcBef>
                <a:spcPts val="500"/>
              </a:spcBef>
              <a:defRPr sz="2400"/>
            </a:pPr>
            <a:r>
              <a:t>[6] NIST, “A Statistical Test Suite for Random and Pseudorandom Number Generators for Cryptographic Applications ”, 2010</a:t>
            </a:r>
          </a:p>
        </p:txBody>
      </p:sp>
      <p:sp>
        <p:nvSpPr>
          <p:cNvPr id="347" name="Номер слайда 3"/>
          <p:cNvSpPr txBox="1"/>
          <p:nvPr>
            <p:ph type="sldNum" sz="quarter" idx="2"/>
          </p:nvPr>
        </p:nvSpPr>
        <p:spPr>
          <a:xfrm>
            <a:off x="8222198" y="6316533"/>
            <a:ext cx="464602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Заголовок 1"/>
          <p:cNvSpPr txBox="1"/>
          <p:nvPr>
            <p:ph type="title"/>
          </p:nvPr>
        </p:nvSpPr>
        <p:spPr>
          <a:xfrm>
            <a:off x="457200" y="2857500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ДОПОЛНИТЕЛЬНЫЕ СЛАЙДЫ</a:t>
            </a:r>
          </a:p>
        </p:txBody>
      </p:sp>
      <p:sp>
        <p:nvSpPr>
          <p:cNvPr id="350" name="Номер слайда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Положения равновесия</a:t>
            </a:r>
          </a:p>
        </p:txBody>
      </p:sp>
      <p:sp>
        <p:nvSpPr>
          <p:cNvPr id="353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Номер слайда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5515" t="54788" r="12075" b="0"/>
          <a:stretch>
            <a:fillRect/>
          </a:stretch>
        </p:blipFill>
        <p:spPr>
          <a:xfrm>
            <a:off x="971600" y="1700807"/>
            <a:ext cx="7460343" cy="3892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Пример теста NIST</a:t>
            </a:r>
          </a:p>
        </p:txBody>
      </p:sp>
      <p:sp>
        <p:nvSpPr>
          <p:cNvPr id="358" name="Объект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Номер слайда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2500" t="31334" r="22291" b="45809"/>
          <a:stretch>
            <a:fillRect/>
          </a:stretch>
        </p:blipFill>
        <p:spPr>
          <a:xfrm>
            <a:off x="457672" y="1600198"/>
            <a:ext cx="8686328" cy="196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Цели</a:t>
            </a:r>
          </a:p>
        </p:txBody>
      </p:sp>
      <p:sp>
        <p:nvSpPr>
          <p:cNvPr id="109" name="Объект 2"/>
          <p:cNvSpPr txBox="1"/>
          <p:nvPr>
            <p:ph type="body" idx="1"/>
          </p:nvPr>
        </p:nvSpPr>
        <p:spPr>
          <a:xfrm>
            <a:off x="330200" y="1604104"/>
            <a:ext cx="8974105" cy="452596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Описать поведение цепи Чуа</a:t>
            </a:r>
          </a:p>
          <a:p>
            <a:pPr>
              <a:spcBef>
                <a:spcPts val="600"/>
              </a:spcBef>
              <a:defRPr sz="2800"/>
            </a:pPr>
            <a:r>
              <a:t>Разработать метод получения последовательностей случайных чисел</a:t>
            </a:r>
          </a:p>
          <a:p>
            <a:pPr>
              <a:spcBef>
                <a:spcPts val="600"/>
              </a:spcBef>
              <a:defRPr sz="2800"/>
            </a:pPr>
            <a:r>
              <a:t>Подтвердить случайность полученных последовательностей</a:t>
            </a:r>
          </a:p>
        </p:txBody>
      </p:sp>
      <p:sp>
        <p:nvSpPr>
          <p:cNvPr id="110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/>
          <p:nvPr>
            <p:ph type="title"/>
          </p:nvPr>
        </p:nvSpPr>
        <p:spPr>
          <a:xfrm>
            <a:off x="111837" y="2857500"/>
            <a:ext cx="8920326" cy="1143001"/>
          </a:xfrm>
          <a:prstGeom prst="rect">
            <a:avLst/>
          </a:prstGeom>
        </p:spPr>
        <p:txBody>
          <a:bodyPr/>
          <a:lstStyle/>
          <a:p>
            <a:pPr lvl="1"/>
            <a:r>
              <a:t>МАТЕМАТИЧЕСКАЯ МОДЕЛЬ СХЕМЫ</a:t>
            </a:r>
          </a:p>
        </p:txBody>
      </p:sp>
      <p:sp>
        <p:nvSpPr>
          <p:cNvPr id="113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Диод Чуа</a:t>
            </a:r>
          </a:p>
        </p:txBody>
      </p:sp>
      <p:sp>
        <p:nvSpPr>
          <p:cNvPr id="116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048" y="1196751"/>
            <a:ext cx="3545059" cy="324036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5"/>
          <p:cNvSpPr txBox="1"/>
          <p:nvPr/>
        </p:nvSpPr>
        <p:spPr>
          <a:xfrm>
            <a:off x="6015099" y="4576770"/>
            <a:ext cx="152295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ВАХ диода Чуа</a:t>
            </a:r>
          </a:p>
        </p:txBody>
      </p:sp>
      <p:sp>
        <p:nvSpPr>
          <p:cNvPr id="119" name="TextBox 9"/>
          <p:cNvSpPr txBox="1"/>
          <p:nvPr/>
        </p:nvSpPr>
        <p:spPr>
          <a:xfrm>
            <a:off x="832710" y="5508495"/>
            <a:ext cx="301912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Электронная схема диода Чуа</a:t>
            </a:r>
          </a:p>
        </p:txBody>
      </p:sp>
      <p:pic>
        <p:nvPicPr>
          <p:cNvPr id="120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9" y="1556791"/>
            <a:ext cx="4181507" cy="3812551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Цепь Чуа</a:t>
            </a:r>
          </a:p>
        </p:txBody>
      </p:sp>
      <p:sp>
        <p:nvSpPr>
          <p:cNvPr id="123" name="Объект 2"/>
          <p:cNvSpPr txBox="1"/>
          <p:nvPr>
            <p:ph type="body" idx="1"/>
          </p:nvPr>
        </p:nvSpPr>
        <p:spPr>
          <a:xfrm>
            <a:off x="2218373" y="3818797"/>
            <a:ext cx="6255367" cy="4525964"/>
          </a:xfrm>
          <a:prstGeom prst="rect">
            <a:avLst/>
          </a:prstGeom>
        </p:spPr>
        <p:txBody>
          <a:bodyPr/>
          <a:lstStyle/>
          <a:p>
            <a:pPr/>
            <a:r>
              <a:t>Хаотические колебания:</a:t>
            </a:r>
          </a:p>
          <a:p>
            <a:pPr lvl="1" marL="742950" indent="-285750">
              <a:spcBef>
                <a:spcPts val="600"/>
              </a:spcBef>
              <a:defRPr b="1" sz="2800"/>
            </a:pPr>
            <a:r>
              <a:t>Напряжения </a:t>
            </a:r>
            <a:r>
              <a:rPr b="0"/>
              <a:t>на</a:t>
            </a:r>
            <a:r>
              <a:rPr b="0"/>
              <a:t> C1 и C2</a:t>
            </a:r>
          </a:p>
          <a:p>
            <a:pPr lvl="1" marL="742950" indent="-285750">
              <a:spcBef>
                <a:spcPts val="600"/>
              </a:spcBef>
              <a:defRPr b="1" sz="2800"/>
            </a:pPr>
            <a:r>
              <a:t>Ток</a:t>
            </a:r>
            <a:r>
              <a:rPr b="0"/>
              <a:t> через L</a:t>
            </a:r>
          </a:p>
        </p:txBody>
      </p:sp>
      <p:pic>
        <p:nvPicPr>
          <p:cNvPr id="1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126" y="1340767"/>
            <a:ext cx="4562735" cy="249049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Номер слайда 5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Математическая модель</a:t>
            </a:r>
          </a:p>
        </p:txBody>
      </p:sp>
      <p:sp>
        <p:nvSpPr>
          <p:cNvPr id="128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31" name="Группа 5"/>
          <p:cNvGrpSpPr/>
          <p:nvPr/>
        </p:nvGrpSpPr>
        <p:grpSpPr>
          <a:xfrm>
            <a:off x="2108304" y="3160590"/>
            <a:ext cx="258448" cy="327032"/>
            <a:chOff x="0" y="0"/>
            <a:chExt cx="258446" cy="327031"/>
          </a:xfrm>
        </p:grpSpPr>
        <p:sp>
          <p:nvSpPr>
            <p:cNvPr id="129" name="Прямая со стрелкой 6"/>
            <p:cNvSpPr/>
            <p:nvPr/>
          </p:nvSpPr>
          <p:spPr>
            <a:xfrm flipH="1">
              <a:off x="0" y="-1"/>
              <a:ext cx="1" cy="327033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Прямая со стрелкой 7"/>
            <p:cNvSpPr/>
            <p:nvPr/>
          </p:nvSpPr>
          <p:spPr>
            <a:xfrm flipH="1">
              <a:off x="258446" y="-1"/>
              <a:ext cx="1" cy="327033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2" name="TextBox 4"/>
          <p:cNvSpPr txBox="1"/>
          <p:nvPr/>
        </p:nvSpPr>
        <p:spPr>
          <a:xfrm>
            <a:off x="4113663" y="2060848"/>
            <a:ext cx="3217626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 - из законов Кирхгоффа</a:t>
            </a:r>
          </a:p>
        </p:txBody>
      </p:sp>
      <p:sp>
        <p:nvSpPr>
          <p:cNvPr id="133" name="TextBox 10"/>
          <p:cNvSpPr txBox="1"/>
          <p:nvPr/>
        </p:nvSpPr>
        <p:spPr>
          <a:xfrm>
            <a:off x="3500259" y="3868475"/>
            <a:ext cx="4331455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 - Безразмерные коэффициенты 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09" y="1516851"/>
            <a:ext cx="3276601" cy="145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209" y="3542224"/>
            <a:ext cx="2699656" cy="1021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209" y="5360853"/>
            <a:ext cx="41529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Box 14"/>
          <p:cNvSpPr txBox="1"/>
          <p:nvPr/>
        </p:nvSpPr>
        <p:spPr>
          <a:xfrm>
            <a:off x="4724883" y="5395863"/>
            <a:ext cx="3632922" cy="76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- Функция, описывающая диод Чуа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Положения равновесия</a:t>
            </a:r>
          </a:p>
        </p:txBody>
      </p:sp>
      <p:sp>
        <p:nvSpPr>
          <p:cNvPr id="140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101" y="1321202"/>
            <a:ext cx="142875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293" y="1404707"/>
            <a:ext cx="93345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7456" y="1333271"/>
            <a:ext cx="142875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6995" y="1242797"/>
            <a:ext cx="1663025" cy="10282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Группа 14"/>
          <p:cNvGrpSpPr/>
          <p:nvPr/>
        </p:nvGrpSpPr>
        <p:grpSpPr>
          <a:xfrm>
            <a:off x="2556410" y="1612288"/>
            <a:ext cx="625782" cy="288030"/>
            <a:chOff x="0" y="0"/>
            <a:chExt cx="625780" cy="288029"/>
          </a:xfrm>
        </p:grpSpPr>
        <p:sp>
          <p:nvSpPr>
            <p:cNvPr id="145" name="Прямая со стрелкой 15"/>
            <p:cNvSpPr/>
            <p:nvPr/>
          </p:nvSpPr>
          <p:spPr>
            <a:xfrm>
              <a:off x="0" y="0"/>
              <a:ext cx="625782" cy="0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Прямая со стрелкой 16"/>
            <p:cNvSpPr/>
            <p:nvPr/>
          </p:nvSpPr>
          <p:spPr>
            <a:xfrm>
              <a:off x="0" y="288029"/>
              <a:ext cx="625782" cy="1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22870" t="13010" r="15325" b="9615"/>
          <a:stretch>
            <a:fillRect/>
          </a:stretch>
        </p:blipFill>
        <p:spPr>
          <a:xfrm>
            <a:off x="2430439" y="2636911"/>
            <a:ext cx="3616424" cy="3396345"/>
          </a:xfrm>
          <a:prstGeom prst="rect">
            <a:avLst/>
          </a:prstGeom>
          <a:ln>
            <a:solidFill>
              <a:srgbClr val="1F497D"/>
            </a:solidFill>
          </a:ln>
        </p:spPr>
      </p:pic>
      <p:sp>
        <p:nvSpPr>
          <p:cNvPr id="149" name="TextBox 18"/>
          <p:cNvSpPr txBox="1"/>
          <p:nvPr/>
        </p:nvSpPr>
        <p:spPr>
          <a:xfrm>
            <a:off x="3035718" y="6161111"/>
            <a:ext cx="240576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Положения равновесия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Заголовок 1"/>
          <p:cNvSpPr txBox="1"/>
          <p:nvPr>
            <p:ph type="title"/>
          </p:nvPr>
        </p:nvSpPr>
        <p:spPr>
          <a:xfrm>
            <a:off x="457200" y="75587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Фазовый портрет</a:t>
            </a:r>
          </a:p>
        </p:txBody>
      </p:sp>
      <p:sp>
        <p:nvSpPr>
          <p:cNvPr id="152" name="Объект 2"/>
          <p:cNvSpPr txBox="1"/>
          <p:nvPr>
            <p:ph type="body" sz="quarter" idx="1"/>
          </p:nvPr>
        </p:nvSpPr>
        <p:spPr>
          <a:xfrm>
            <a:off x="454204" y="3284983"/>
            <a:ext cx="8229601" cy="748681"/>
          </a:xfrm>
          <a:prstGeom prst="rect">
            <a:avLst/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 w="9525">
            <a:solidFill>
              <a:srgbClr val="4A7EBB"/>
            </a:solidFill>
            <a:round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Положения равновесия </a:t>
            </a:r>
            <a:r>
              <a:rPr b="1"/>
              <a:t>должны совпасть</a:t>
            </a:r>
            <a:r>
              <a:t> с E1, E2 и E3</a:t>
            </a:r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Система </a:t>
            </a:r>
            <a:r>
              <a:rPr b="1"/>
              <a:t>будет эволюционировать </a:t>
            </a:r>
            <a:r>
              <a:rPr b="1"/>
              <a:t>от</a:t>
            </a:r>
            <a:r>
              <a:t> E1 и E2, к</a:t>
            </a:r>
            <a:r>
              <a:rPr b="1"/>
              <a:t> </a:t>
            </a:r>
            <a:r>
              <a:t>E3</a:t>
            </a:r>
          </a:p>
        </p:txBody>
      </p:sp>
      <p:sp>
        <p:nvSpPr>
          <p:cNvPr id="153" name="Номер слайда 3"/>
          <p:cNvSpPr txBox="1"/>
          <p:nvPr>
            <p:ph type="sldNum" sz="quarter" idx="2"/>
          </p:nvPr>
        </p:nvSpPr>
        <p:spPr>
          <a:xfrm>
            <a:off x="8402429" y="6316533"/>
            <a:ext cx="284371" cy="444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032" y="2149399"/>
            <a:ext cx="379961" cy="32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032" y="1158023"/>
            <a:ext cx="379962" cy="32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031" y="1662079"/>
            <a:ext cx="379962" cy="32150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4"/>
          <p:cNvSpPr txBox="1"/>
          <p:nvPr/>
        </p:nvSpPr>
        <p:spPr>
          <a:xfrm>
            <a:off x="2655668" y="1314871"/>
            <a:ext cx="3747007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Неустойчивые “3-D фокусы”</a:t>
            </a:r>
          </a:p>
        </p:txBody>
      </p:sp>
      <p:sp>
        <p:nvSpPr>
          <p:cNvPr id="158" name="Прямая со стрелкой 6"/>
          <p:cNvSpPr/>
          <p:nvPr/>
        </p:nvSpPr>
        <p:spPr>
          <a:xfrm>
            <a:off x="1595103" y="1499538"/>
            <a:ext cx="864097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59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1281" y="830633"/>
            <a:ext cx="1818139" cy="181813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11"/>
          <p:cNvSpPr txBox="1"/>
          <p:nvPr/>
        </p:nvSpPr>
        <p:spPr>
          <a:xfrm>
            <a:off x="6399982" y="2720588"/>
            <a:ext cx="250254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Неустойчивый 2-D фокус</a:t>
            </a:r>
          </a:p>
        </p:txBody>
      </p:sp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rcRect l="21236" t="16110" r="21239" b="17433"/>
          <a:stretch>
            <a:fillRect/>
          </a:stretch>
        </p:blipFill>
        <p:spPr>
          <a:xfrm>
            <a:off x="2786915" y="4182946"/>
            <a:ext cx="3508866" cy="2300515"/>
          </a:xfrm>
          <a:prstGeom prst="rect">
            <a:avLst/>
          </a:prstGeom>
          <a:ln>
            <a:solidFill>
              <a:srgbClr val="1F497D"/>
            </a:solidFill>
          </a:ln>
        </p:spPr>
      </p:pic>
      <p:sp>
        <p:nvSpPr>
          <p:cNvPr id="162" name="Прямая соединительная линия 8"/>
          <p:cNvSpPr/>
          <p:nvPr/>
        </p:nvSpPr>
        <p:spPr>
          <a:xfrm>
            <a:off x="-1" y="2552182"/>
            <a:ext cx="6228186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Прямая соединительная линия 10"/>
          <p:cNvSpPr/>
          <p:nvPr/>
        </p:nvSpPr>
        <p:spPr>
          <a:xfrm>
            <a:off x="6228184" y="2552182"/>
            <a:ext cx="1" cy="537739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TextBox 19"/>
          <p:cNvSpPr txBox="1"/>
          <p:nvPr/>
        </p:nvSpPr>
        <p:spPr>
          <a:xfrm>
            <a:off x="2655668" y="2101572"/>
            <a:ext cx="3224323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Устойчивый “3-D фокус”</a:t>
            </a:r>
          </a:p>
        </p:txBody>
      </p:sp>
      <p:sp>
        <p:nvSpPr>
          <p:cNvPr id="165" name="Прямая со стрелкой 20"/>
          <p:cNvSpPr/>
          <p:nvPr/>
        </p:nvSpPr>
        <p:spPr>
          <a:xfrm>
            <a:off x="1595103" y="2286237"/>
            <a:ext cx="864097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TextBox 14"/>
          <p:cNvSpPr txBox="1"/>
          <p:nvPr/>
        </p:nvSpPr>
        <p:spPr>
          <a:xfrm>
            <a:off x="578242" y="2821051"/>
            <a:ext cx="1391801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Обобщая:</a:t>
            </a:r>
          </a:p>
        </p:txBody>
      </p:sp>
      <p:sp>
        <p:nvSpPr>
          <p:cNvPr id="167" name="Прямая соединительная линия 5"/>
          <p:cNvSpPr/>
          <p:nvPr/>
        </p:nvSpPr>
        <p:spPr>
          <a:xfrm>
            <a:off x="1245648" y="1043466"/>
            <a:ext cx="216025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Прямая соединительная линия 9"/>
          <p:cNvSpPr/>
          <p:nvPr/>
        </p:nvSpPr>
        <p:spPr>
          <a:xfrm flipH="1">
            <a:off x="1461672" y="1043466"/>
            <a:ext cx="1" cy="94012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Прямая соединительная линия 21"/>
          <p:cNvSpPr/>
          <p:nvPr/>
        </p:nvSpPr>
        <p:spPr>
          <a:xfrm>
            <a:off x="1248170" y="1984019"/>
            <a:ext cx="216025" cy="1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